
<file path=[Content_Types].xml><?xml version="1.0" encoding="utf-8"?>
<Types xmlns="http://schemas.openxmlformats.org/package/2006/content-types">
  <Default Extension="jpe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0"/>
  </p:normalViewPr>
  <p:slideViewPr>
    <p:cSldViewPr>
      <p:cViewPr varScale="1">
        <p:scale>
          <a:sx n="109" d="100"/>
          <a:sy n="109" d="100"/>
        </p:scale>
        <p:origin x="1720" y="1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7D858F24-072D-4BB7-86BA-9D017C18BBF5}" type="datetimeFigureOut">
              <a:rPr lang="en-US" smtClean="0"/>
              <a:t>4/23/20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7888C6F-7C7A-4293-BC8E-8F55F2ADF99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858F24-072D-4BB7-86BA-9D017C18BBF5}" type="datetimeFigureOut">
              <a:rPr lang="en-US" smtClean="0"/>
              <a:t>4/23/20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858F24-072D-4BB7-86BA-9D017C18BBF5}" type="datetimeFigureOut">
              <a:rPr lang="en-US" smtClean="0"/>
              <a:t>4/23/20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D858F24-072D-4BB7-86BA-9D017C18BBF5}" type="datetimeFigureOut">
              <a:rPr lang="en-US" smtClean="0"/>
              <a:t>4/23/20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7D858F24-072D-4BB7-86BA-9D017C18BBF5}" type="datetimeFigureOut">
              <a:rPr lang="en-US" smtClean="0"/>
              <a:t>4/23/20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888C6F-7C7A-4293-BC8E-8F55F2ADF99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D858F24-072D-4BB7-86BA-9D017C18BBF5}" type="datetimeFigureOut">
              <a:rPr lang="en-US" smtClean="0"/>
              <a:t>4/23/20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D858F24-072D-4BB7-86BA-9D017C18BBF5}" type="datetimeFigureOut">
              <a:rPr lang="en-US" smtClean="0"/>
              <a:t>4/23/20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7D858F24-072D-4BB7-86BA-9D017C18BBF5}" type="datetimeFigureOut">
              <a:rPr lang="en-US" smtClean="0"/>
              <a:t>4/23/20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58F24-072D-4BB7-86BA-9D017C18BBF5}" type="datetimeFigureOut">
              <a:rPr lang="en-US" smtClean="0"/>
              <a:t>4/23/20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7D858F24-072D-4BB7-86BA-9D017C18BBF5}" type="datetimeFigureOut">
              <a:rPr lang="en-US" smtClean="0"/>
              <a:t>4/23/20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888C6F-7C7A-4293-BC8E-8F55F2ADF99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7D858F24-072D-4BB7-86BA-9D017C18BBF5}" type="datetimeFigureOut">
              <a:rPr lang="en-US" smtClean="0"/>
              <a:t>4/23/20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7888C6F-7C7A-4293-BC8E-8F55F2ADF99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1" name="chimes.wav"/>
          </p:stSnd>
        </p:sndAc>
      </p:transition>
    </mc:Choice>
    <mc:Fallback xmlns="">
      <p:transition spd="slow">
        <p:fade/>
        <p:sndAc>
          <p:stSnd>
            <p:snd r:embed="rId3"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audio" Target="../media/audio1.wav"/></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858F24-072D-4BB7-86BA-9D017C18BBF5}" type="datetimeFigureOut">
              <a:rPr lang="en-US" smtClean="0"/>
              <a:t>4/23/20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7888C6F-7C7A-4293-BC8E-8F55F2ADF99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600">
        <p14:prism isContent="1" isInverted="1"/>
        <p:sndAc>
          <p:stSnd>
            <p:snd r:embed="rId13" name="chimes.wav"/>
          </p:stSnd>
        </p:sndAc>
      </p:transition>
    </mc:Choice>
    <mc:Fallback xmlns="">
      <p:transition spd="slow">
        <p:fade/>
        <p:sndAc>
          <p:stSnd>
            <p:snd r:embed="rId14" name="chimes.wav"/>
          </p:stSnd>
        </p:sndAc>
      </p:transition>
    </mc:Fallback>
  </mc:AlternateConten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1407" y="3762618"/>
            <a:ext cx="8153194" cy="523220"/>
          </a:xfrm>
          <a:prstGeom prst="rect">
            <a:avLst/>
          </a:prstGeom>
          <a:noFill/>
        </p:spPr>
        <p:txBody>
          <a:bodyPr wrap="none" rtlCol="0">
            <a:spAutoFit/>
          </a:bodyPr>
          <a:lstStyle/>
          <a:p>
            <a:r>
              <a:rPr lang="en-US" sz="2800" b="1" dirty="0">
                <a:solidFill>
                  <a:srgbClr val="FFFF00"/>
                </a:solidFill>
                <a:latin typeface="Bookman Old Style" panose="02050604050505020204" pitchFamily="18" charset="0"/>
              </a:rPr>
              <a:t>Fundamentals of Curriculum Development</a:t>
            </a:r>
          </a:p>
        </p:txBody>
      </p:sp>
      <p:sp>
        <p:nvSpPr>
          <p:cNvPr id="6" name="TextBox 5"/>
          <p:cNvSpPr txBox="1"/>
          <p:nvPr/>
        </p:nvSpPr>
        <p:spPr>
          <a:xfrm>
            <a:off x="755576" y="1124744"/>
            <a:ext cx="7704856" cy="1938992"/>
          </a:xfrm>
          <a:prstGeom prst="rect">
            <a:avLst/>
          </a:prstGeom>
          <a:noFill/>
        </p:spPr>
        <p:txBody>
          <a:bodyPr wrap="square" rtlCol="0">
            <a:spAutoFit/>
          </a:bodyPr>
          <a:lstStyle/>
          <a:p>
            <a:r>
              <a:rPr lang="en-US" sz="3600" b="1" dirty="0">
                <a:latin typeface="Bookman Old Style" panose="02050604050505020204" pitchFamily="18" charset="0"/>
              </a:rPr>
              <a:t>       Preparation &amp; Evaluation</a:t>
            </a:r>
          </a:p>
          <a:p>
            <a:r>
              <a:rPr lang="en-US" sz="3600" b="1" dirty="0">
                <a:latin typeface="Bookman Old Style" panose="02050604050505020204" pitchFamily="18" charset="0"/>
              </a:rPr>
              <a:t>                         of</a:t>
            </a:r>
          </a:p>
          <a:p>
            <a:r>
              <a:rPr lang="en-US" sz="3600" b="1" dirty="0">
                <a:latin typeface="Bookman Old Style" panose="02050604050505020204" pitchFamily="18" charset="0"/>
              </a:rPr>
              <a:t>            </a:t>
            </a:r>
            <a:r>
              <a:rPr lang="en-US" sz="4800" b="1" dirty="0">
                <a:latin typeface="Bookman Old Style" panose="02050604050505020204" pitchFamily="18" charset="0"/>
              </a:rPr>
              <a:t>ESL Materials </a:t>
            </a:r>
          </a:p>
        </p:txBody>
      </p:sp>
    </p:spTree>
    <p:extLst>
      <p:ext uri="{BB962C8B-B14F-4D97-AF65-F5344CB8AC3E}">
        <p14:creationId xmlns:p14="http://schemas.microsoft.com/office/powerpoint/2010/main" val="21546211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246856" y="-15565"/>
            <a:ext cx="7752557" cy="6001643"/>
          </a:xfrm>
          <a:prstGeom prst="rect">
            <a:avLst/>
          </a:prstGeom>
          <a:solidFill>
            <a:schemeClr val="bg1"/>
          </a:solidFill>
          <a:ln>
            <a:noFill/>
          </a:ln>
        </p:spPr>
        <p:txBody>
          <a:bodyPr wrap="square">
            <a:spAutoFit/>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a:t>                                                                                    </a:t>
            </a:r>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
        <p:nvSpPr>
          <p:cNvPr id="6" name="Rectangle 5"/>
          <p:cNvSpPr>
            <a:spLocks noChangeArrowheads="1"/>
          </p:cNvSpPr>
          <p:nvPr/>
        </p:nvSpPr>
        <p:spPr bwMode="auto">
          <a:xfrm>
            <a:off x="1973263" y="404813"/>
            <a:ext cx="4267200" cy="612775"/>
          </a:xfrm>
          <a:prstGeom prst="rect">
            <a:avLst/>
          </a:prstGeom>
          <a:solidFill>
            <a:schemeClr val="accent5">
              <a:lumMod val="40000"/>
              <a:lumOff val="60000"/>
            </a:schemeClr>
          </a:solidFill>
          <a:ln w="12700" algn="ctr">
            <a:solidFill>
              <a:schemeClr val="tx1"/>
            </a:solidFill>
            <a:round/>
            <a:headEnd type="none" w="sm" len="sm"/>
            <a:tailEnd type="none" w="sm" len="sm"/>
          </a:ln>
          <a:effectLst/>
        </p:spPr>
        <p:txBody>
          <a:bodyPr wrap="none"/>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dirty="0"/>
              <a:t>      </a:t>
            </a:r>
            <a:r>
              <a:rPr lang="en-US" altLang="en-US" sz="3200" b="1" dirty="0">
                <a:solidFill>
                  <a:srgbClr val="0000CC"/>
                </a:solidFill>
                <a:latin typeface="Book Antiqua" pitchFamily="18" charset="0"/>
              </a:rPr>
              <a:t>Needs Analysis</a:t>
            </a:r>
          </a:p>
        </p:txBody>
      </p:sp>
      <p:sp>
        <p:nvSpPr>
          <p:cNvPr id="7" name="Rectangle 6"/>
          <p:cNvSpPr>
            <a:spLocks noChangeArrowheads="1"/>
          </p:cNvSpPr>
          <p:nvPr/>
        </p:nvSpPr>
        <p:spPr bwMode="auto">
          <a:xfrm>
            <a:off x="1989138" y="1693863"/>
            <a:ext cx="4267200" cy="685800"/>
          </a:xfrm>
          <a:prstGeom prst="rect">
            <a:avLst/>
          </a:prstGeom>
          <a:solidFill>
            <a:srgbClr val="FFCC66"/>
          </a:solidFill>
          <a:ln w="12700" algn="ctr">
            <a:solidFill>
              <a:schemeClr val="tx1"/>
            </a:solidFill>
            <a:round/>
            <a:headEnd type="none" w="sm" len="sm"/>
            <a:tailEnd type="none" w="sm" len="sm"/>
          </a:ln>
        </p:spPr>
        <p:txBody>
          <a:bodyPr wrap="none"/>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a:t>           </a:t>
            </a:r>
            <a:r>
              <a:rPr lang="en-US" altLang="en-US" sz="3200" b="1">
                <a:solidFill>
                  <a:srgbClr val="0000CC"/>
                </a:solidFill>
                <a:latin typeface="Book Antiqua" pitchFamily="18" charset="0"/>
              </a:rPr>
              <a:t>Objectives</a:t>
            </a:r>
          </a:p>
        </p:txBody>
      </p:sp>
      <p:sp>
        <p:nvSpPr>
          <p:cNvPr id="8" name="Rectangle 7"/>
          <p:cNvSpPr>
            <a:spLocks noChangeArrowheads="1"/>
          </p:cNvSpPr>
          <p:nvPr/>
        </p:nvSpPr>
        <p:spPr bwMode="auto">
          <a:xfrm>
            <a:off x="1998663" y="3054350"/>
            <a:ext cx="4267200" cy="647700"/>
          </a:xfrm>
          <a:prstGeom prst="rect">
            <a:avLst/>
          </a:prstGeom>
          <a:solidFill>
            <a:srgbClr val="FFFF00"/>
          </a:solidFill>
          <a:ln w="12700" algn="ctr">
            <a:solidFill>
              <a:schemeClr val="tx1"/>
            </a:solidFill>
            <a:round/>
            <a:headEnd type="none" w="sm" len="sm"/>
            <a:tailEnd type="none" w="sm" len="sm"/>
          </a:ln>
        </p:spPr>
        <p:txBody>
          <a:bodyPr wrap="none"/>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a:t>                </a:t>
            </a:r>
            <a:r>
              <a:rPr lang="en-US" altLang="en-US" sz="3200" b="1">
                <a:solidFill>
                  <a:srgbClr val="0000CC"/>
                </a:solidFill>
                <a:latin typeface="Book Antiqua" pitchFamily="18" charset="0"/>
              </a:rPr>
              <a:t>Testing</a:t>
            </a:r>
          </a:p>
        </p:txBody>
      </p:sp>
      <p:sp>
        <p:nvSpPr>
          <p:cNvPr id="9" name="Rectangle 8"/>
          <p:cNvSpPr/>
          <p:nvPr/>
        </p:nvSpPr>
        <p:spPr bwMode="auto">
          <a:xfrm>
            <a:off x="1973263" y="4343400"/>
            <a:ext cx="4267200" cy="685800"/>
          </a:xfrm>
          <a:prstGeom prst="rect">
            <a:avLst/>
          </a:prstGeom>
          <a:solidFill>
            <a:srgbClr val="00B0F0"/>
          </a:solidFill>
          <a:ln w="12700" cap="flat" cmpd="sng" algn="ctr">
            <a:solidFill>
              <a:schemeClr val="tx1"/>
            </a:solidFill>
            <a:prstDash val="solid"/>
            <a:round/>
            <a:headEnd type="none" w="sm" len="sm"/>
            <a:tailEnd type="none" w="sm" len="sm"/>
          </a:ln>
          <a:effectLst/>
        </p:spPr>
        <p:txBody>
          <a:bodyPr wrap="none"/>
          <a:lstStyle/>
          <a:p>
            <a:pPr>
              <a:defRPr/>
            </a:pPr>
            <a:r>
              <a:rPr lang="en-US" dirty="0"/>
              <a:t>               </a:t>
            </a:r>
            <a:r>
              <a:rPr lang="en-US" sz="3200" b="1" dirty="0">
                <a:solidFill>
                  <a:schemeClr val="bg1">
                    <a:lumMod val="20000"/>
                    <a:lumOff val="80000"/>
                  </a:schemeClr>
                </a:solidFill>
                <a:latin typeface="Book Antiqua" pitchFamily="18" charset="0"/>
              </a:rPr>
              <a:t>Materials</a:t>
            </a:r>
          </a:p>
        </p:txBody>
      </p:sp>
      <p:sp>
        <p:nvSpPr>
          <p:cNvPr id="10" name="Rectangle 9"/>
          <p:cNvSpPr/>
          <p:nvPr/>
        </p:nvSpPr>
        <p:spPr bwMode="auto">
          <a:xfrm>
            <a:off x="1998663" y="5826125"/>
            <a:ext cx="4267200" cy="495300"/>
          </a:xfrm>
          <a:prstGeom prst="rect">
            <a:avLst/>
          </a:prstGeom>
          <a:solidFill>
            <a:srgbClr val="26CA74"/>
          </a:solidFill>
          <a:ln w="12700" cap="flat" cmpd="sng" algn="ctr">
            <a:solidFill>
              <a:schemeClr val="tx1"/>
            </a:solidFill>
            <a:prstDash val="solid"/>
            <a:round/>
            <a:headEnd type="none" w="sm" len="sm"/>
            <a:tailEnd type="none" w="sm" len="sm"/>
          </a:ln>
          <a:effectLst/>
        </p:spPr>
        <p:txBody>
          <a:bodyPr wrap="none"/>
          <a:lstStyle/>
          <a:p>
            <a:pPr>
              <a:defRPr/>
            </a:pPr>
            <a:r>
              <a:rPr lang="en-US" dirty="0"/>
              <a:t>                </a:t>
            </a:r>
            <a:r>
              <a:rPr lang="en-US" sz="3200" b="1" dirty="0">
                <a:solidFill>
                  <a:schemeClr val="bg1">
                    <a:lumMod val="20000"/>
                    <a:lumOff val="80000"/>
                  </a:schemeClr>
                </a:solidFill>
                <a:latin typeface="Book Antiqua" pitchFamily="18" charset="0"/>
              </a:rPr>
              <a:t>Teaching</a:t>
            </a:r>
          </a:p>
        </p:txBody>
      </p:sp>
      <p:cxnSp>
        <p:nvCxnSpPr>
          <p:cNvPr id="12" name="Straight Arrow Connector 11"/>
          <p:cNvCxnSpPr>
            <a:cxnSpLocks noChangeShapeType="1"/>
          </p:cNvCxnSpPr>
          <p:nvPr/>
        </p:nvCxnSpPr>
        <p:spPr bwMode="auto">
          <a:xfrm>
            <a:off x="3890963" y="1017588"/>
            <a:ext cx="0" cy="53340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Arrow Connector 14"/>
          <p:cNvCxnSpPr>
            <a:cxnSpLocks noChangeShapeType="1"/>
          </p:cNvCxnSpPr>
          <p:nvPr/>
        </p:nvCxnSpPr>
        <p:spPr bwMode="auto">
          <a:xfrm>
            <a:off x="3906838" y="2466975"/>
            <a:ext cx="0" cy="53340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p:cNvCxnSpPr>
            <a:cxnSpLocks noChangeShapeType="1"/>
          </p:cNvCxnSpPr>
          <p:nvPr/>
        </p:nvCxnSpPr>
        <p:spPr bwMode="auto">
          <a:xfrm>
            <a:off x="3890963" y="3810000"/>
            <a:ext cx="0" cy="53340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Straight Arrow Connector 16"/>
          <p:cNvCxnSpPr>
            <a:cxnSpLocks noChangeShapeType="1"/>
          </p:cNvCxnSpPr>
          <p:nvPr/>
        </p:nvCxnSpPr>
        <p:spPr bwMode="auto">
          <a:xfrm>
            <a:off x="3890963" y="5106988"/>
            <a:ext cx="12700" cy="579437"/>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p:cNvSpPr>
            <a:spLocks noChangeArrowheads="1"/>
          </p:cNvSpPr>
          <p:nvPr/>
        </p:nvSpPr>
        <p:spPr bwMode="auto">
          <a:xfrm>
            <a:off x="8059738" y="71438"/>
            <a:ext cx="914400" cy="6786562"/>
          </a:xfrm>
          <a:prstGeom prst="rect">
            <a:avLst/>
          </a:prstGeom>
          <a:solidFill>
            <a:schemeClr val="accent1"/>
          </a:solidFill>
          <a:ln w="12700" algn="ctr">
            <a:solidFill>
              <a:schemeClr val="tx1"/>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0"/>
              </a:spcBef>
              <a:spcAft>
                <a:spcPct val="0"/>
              </a:spcAft>
              <a:defRPr sz="2400">
                <a:solidFill>
                  <a:schemeClr val="tx1"/>
                </a:solidFill>
                <a:latin typeface="Times New Roman" charset="0"/>
              </a:defRPr>
            </a:lvl6pPr>
            <a:lvl7pPr marL="2971800" indent="-228600" eaLnBrk="0" fontAlgn="base" hangingPunct="0">
              <a:spcBef>
                <a:spcPct val="0"/>
              </a:spcBef>
              <a:spcAft>
                <a:spcPct val="0"/>
              </a:spcAft>
              <a:defRPr sz="2400">
                <a:solidFill>
                  <a:schemeClr val="tx1"/>
                </a:solidFill>
                <a:latin typeface="Times New Roman" charset="0"/>
              </a:defRPr>
            </a:lvl7pPr>
            <a:lvl8pPr marL="3429000" indent="-228600" eaLnBrk="0" fontAlgn="base" hangingPunct="0">
              <a:spcBef>
                <a:spcPct val="0"/>
              </a:spcBef>
              <a:spcAft>
                <a:spcPct val="0"/>
              </a:spcAft>
              <a:defRPr sz="2400">
                <a:solidFill>
                  <a:schemeClr val="tx1"/>
                </a:solidFill>
                <a:latin typeface="Times New Roman" charset="0"/>
              </a:defRPr>
            </a:lvl8pPr>
            <a:lvl9pPr marL="3886200" indent="-228600" eaLnBrk="0" fontAlgn="base" hangingPunct="0">
              <a:spcBef>
                <a:spcPct val="0"/>
              </a:spcBef>
              <a:spcAft>
                <a:spcPct val="0"/>
              </a:spcAft>
              <a:defRPr sz="2400">
                <a:solidFill>
                  <a:schemeClr val="tx1"/>
                </a:solidFill>
                <a:latin typeface="Times New Roman" charset="0"/>
              </a:defRPr>
            </a:lvl9pPr>
          </a:lstStyle>
          <a:p>
            <a:pPr eaLnBrk="1" hangingPunct="1"/>
            <a:r>
              <a:rPr lang="en-US" altLang="en-US"/>
              <a:t>  </a:t>
            </a:r>
            <a:r>
              <a:rPr lang="en-US" altLang="en-US" sz="4000" b="1">
                <a:latin typeface="Book Antiqua" pitchFamily="18" charset="0"/>
              </a:rPr>
              <a:t>E</a:t>
            </a:r>
          </a:p>
          <a:p>
            <a:pPr eaLnBrk="1" hangingPunct="1"/>
            <a:r>
              <a:rPr lang="en-US" altLang="en-US" sz="4000" b="1">
                <a:latin typeface="Book Antiqua" pitchFamily="18" charset="0"/>
              </a:rPr>
              <a:t> V </a:t>
            </a:r>
          </a:p>
          <a:p>
            <a:pPr eaLnBrk="1" hangingPunct="1"/>
            <a:r>
              <a:rPr lang="en-US" altLang="en-US" sz="4000" b="1">
                <a:latin typeface="Book Antiqua" pitchFamily="18" charset="0"/>
              </a:rPr>
              <a:t> A</a:t>
            </a:r>
          </a:p>
          <a:p>
            <a:pPr eaLnBrk="1" hangingPunct="1"/>
            <a:r>
              <a:rPr lang="en-US" altLang="en-US" sz="4000" b="1">
                <a:latin typeface="Book Antiqua" pitchFamily="18" charset="0"/>
              </a:rPr>
              <a:t> L</a:t>
            </a:r>
          </a:p>
          <a:p>
            <a:pPr eaLnBrk="1" hangingPunct="1"/>
            <a:r>
              <a:rPr lang="en-US" altLang="en-US" sz="4000" b="1">
                <a:latin typeface="Book Antiqua" pitchFamily="18" charset="0"/>
              </a:rPr>
              <a:t> U</a:t>
            </a:r>
          </a:p>
          <a:p>
            <a:pPr eaLnBrk="1" hangingPunct="1"/>
            <a:r>
              <a:rPr lang="en-US" altLang="en-US" sz="4000" b="1">
                <a:latin typeface="Book Antiqua" pitchFamily="18" charset="0"/>
              </a:rPr>
              <a:t> A</a:t>
            </a:r>
          </a:p>
          <a:p>
            <a:pPr eaLnBrk="1" hangingPunct="1"/>
            <a:r>
              <a:rPr lang="en-US" altLang="en-US" sz="4000" b="1">
                <a:latin typeface="Book Antiqua" pitchFamily="18" charset="0"/>
              </a:rPr>
              <a:t> T</a:t>
            </a:r>
          </a:p>
          <a:p>
            <a:pPr eaLnBrk="1" hangingPunct="1"/>
            <a:r>
              <a:rPr lang="en-US" altLang="en-US" sz="4000" b="1">
                <a:latin typeface="Book Antiqua" pitchFamily="18" charset="0"/>
              </a:rPr>
              <a:t> I</a:t>
            </a:r>
          </a:p>
          <a:p>
            <a:pPr eaLnBrk="1" hangingPunct="1"/>
            <a:r>
              <a:rPr lang="en-US" altLang="en-US" sz="4000" b="1">
                <a:latin typeface="Book Antiqua" pitchFamily="18" charset="0"/>
              </a:rPr>
              <a:t> O</a:t>
            </a:r>
          </a:p>
          <a:p>
            <a:pPr eaLnBrk="1" hangingPunct="1"/>
            <a:r>
              <a:rPr lang="en-US" altLang="en-US" sz="4000" b="1">
                <a:latin typeface="Book Antiqua" pitchFamily="18" charset="0"/>
              </a:rPr>
              <a:t> N   </a:t>
            </a:r>
          </a:p>
        </p:txBody>
      </p:sp>
      <p:cxnSp>
        <p:nvCxnSpPr>
          <p:cNvPr id="22" name="Straight Arrow Connector 21"/>
          <p:cNvCxnSpPr>
            <a:cxnSpLocks noChangeShapeType="1"/>
          </p:cNvCxnSpPr>
          <p:nvPr/>
        </p:nvCxnSpPr>
        <p:spPr bwMode="auto">
          <a:xfrm>
            <a:off x="6265863" y="2036763"/>
            <a:ext cx="1793875" cy="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Arrow Connector 24"/>
          <p:cNvCxnSpPr>
            <a:cxnSpLocks noChangeShapeType="1"/>
          </p:cNvCxnSpPr>
          <p:nvPr/>
        </p:nvCxnSpPr>
        <p:spPr bwMode="auto">
          <a:xfrm>
            <a:off x="6265863" y="3397250"/>
            <a:ext cx="1793875" cy="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Arrow Connector 25"/>
          <p:cNvCxnSpPr>
            <a:cxnSpLocks noChangeShapeType="1"/>
          </p:cNvCxnSpPr>
          <p:nvPr/>
        </p:nvCxnSpPr>
        <p:spPr bwMode="auto">
          <a:xfrm>
            <a:off x="6265863" y="4686300"/>
            <a:ext cx="1793875" cy="0"/>
          </a:xfrm>
          <a:prstGeom prst="straightConnector1">
            <a:avLst/>
          </a:prstGeom>
          <a:noFill/>
          <a:ln w="12700" algn="ctr">
            <a:solidFill>
              <a:srgbClr val="FF0000"/>
            </a:solidFill>
            <a:round/>
            <a:headEnd type="arrow"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Arrow Connector 29"/>
          <p:cNvCxnSpPr>
            <a:cxnSpLocks noChangeShapeType="1"/>
          </p:cNvCxnSpPr>
          <p:nvPr/>
        </p:nvCxnSpPr>
        <p:spPr bwMode="auto">
          <a:xfrm>
            <a:off x="3906838" y="71438"/>
            <a:ext cx="4152900" cy="0"/>
          </a:xfrm>
          <a:prstGeom prst="straightConnector1">
            <a:avLst/>
          </a:prstGeom>
          <a:noFill/>
          <a:ln w="12700" algn="ctr">
            <a:solidFill>
              <a:srgbClr val="FF0000"/>
            </a:solidFill>
            <a:round/>
            <a:headEnd type="none" w="sm" len="sm"/>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2" name="Straight Arrow Connector 31"/>
          <p:cNvCxnSpPr>
            <a:cxnSpLocks noChangeShapeType="1"/>
          </p:cNvCxnSpPr>
          <p:nvPr/>
        </p:nvCxnSpPr>
        <p:spPr bwMode="auto">
          <a:xfrm>
            <a:off x="3897313" y="0"/>
            <a:ext cx="0" cy="228600"/>
          </a:xfrm>
          <a:prstGeom prst="straightConnector1">
            <a:avLst/>
          </a:prstGeom>
          <a:noFill/>
          <a:ln w="12700" algn="ctr">
            <a:solidFill>
              <a:schemeClr val="tx1"/>
            </a:solidFill>
            <a:round/>
            <a:headEnd type="none" w="sm" len="sm"/>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3" name="Straight Arrow Connector 32"/>
          <p:cNvCxnSpPr>
            <a:cxnSpLocks noChangeShapeType="1"/>
          </p:cNvCxnSpPr>
          <p:nvPr/>
        </p:nvCxnSpPr>
        <p:spPr bwMode="auto">
          <a:xfrm>
            <a:off x="3906838" y="6807200"/>
            <a:ext cx="4092575" cy="0"/>
          </a:xfrm>
          <a:prstGeom prst="straightConnector1">
            <a:avLst/>
          </a:prstGeom>
          <a:noFill/>
          <a:ln w="12700" algn="ctr">
            <a:solidFill>
              <a:srgbClr val="FF0000"/>
            </a:solidFill>
            <a:round/>
            <a:headEnd type="none" w="sm" len="sm"/>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5" name="Straight Arrow Connector 34"/>
          <p:cNvCxnSpPr>
            <a:cxnSpLocks noChangeShapeType="1"/>
          </p:cNvCxnSpPr>
          <p:nvPr/>
        </p:nvCxnSpPr>
        <p:spPr bwMode="auto">
          <a:xfrm flipV="1">
            <a:off x="3906838" y="6321425"/>
            <a:ext cx="0" cy="485775"/>
          </a:xfrm>
          <a:prstGeom prst="straightConnector1">
            <a:avLst/>
          </a:prstGeom>
          <a:noFill/>
          <a:ln w="12700" algn="ctr">
            <a:solidFill>
              <a:schemeClr val="tx1"/>
            </a:solidFill>
            <a:round/>
            <a:headEnd type="none" w="sm" len="sm"/>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66096636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30"/>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nodeType="clickEffect">
                                  <p:stCondLst>
                                    <p:cond delay="0"/>
                                  </p:stCondLst>
                                  <p:childTnLst>
                                    <p:set>
                                      <p:cBhvr>
                                        <p:cTn id="50" dur="1" fill="hold">
                                          <p:stCondLst>
                                            <p:cond delay="0"/>
                                          </p:stCondLst>
                                        </p:cTn>
                                        <p:tgtEl>
                                          <p:spTgt spid="32"/>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26"/>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nodeType="clickEffect">
                                  <p:stCondLst>
                                    <p:cond delay="0"/>
                                  </p:stCondLst>
                                  <p:childTnLst>
                                    <p:set>
                                      <p:cBhvr>
                                        <p:cTn id="66" dur="1" fill="hold">
                                          <p:stCondLst>
                                            <p:cond delay="0"/>
                                          </p:stCondLst>
                                        </p:cTn>
                                        <p:tgtEl>
                                          <p:spTgt spid="33"/>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3"/>
          <p:cNvSpPr txBox="1">
            <a:spLocks noChangeArrowheads="1"/>
          </p:cNvSpPr>
          <p:nvPr/>
        </p:nvSpPr>
        <p:spPr bwMode="auto">
          <a:xfrm>
            <a:off x="107504" y="1581150"/>
            <a:ext cx="8839200" cy="4893647"/>
          </a:xfrm>
          <a:prstGeom prst="rect">
            <a:avLst/>
          </a:prstGeom>
          <a:solidFill>
            <a:schemeClr val="bg1"/>
          </a:solidFill>
          <a:ln>
            <a:noFill/>
          </a:ln>
          <a:effectLst/>
        </p:spPr>
        <p:txBody>
          <a:bodyPr>
            <a:spAutoFit/>
          </a:bodyPr>
          <a:lstStyle/>
          <a:p>
            <a:pPr eaLnBrk="1" hangingPunct="1">
              <a:buClr>
                <a:srgbClr val="FF0000"/>
              </a:buClr>
              <a:buFont typeface="Wingdings" pitchFamily="2" charset="2"/>
              <a:buChar char="v"/>
            </a:pPr>
            <a:r>
              <a:rPr lang="en-US" sz="2800" b="1" dirty="0">
                <a:latin typeface="Times New Roman" pitchFamily="18" charset="0"/>
              </a:rPr>
              <a:t> </a:t>
            </a:r>
            <a:r>
              <a:rPr lang="en-US" sz="3200" b="1" dirty="0">
                <a:solidFill>
                  <a:srgbClr val="CC00CC"/>
                </a:solidFill>
                <a:latin typeface="Times New Roman" pitchFamily="18" charset="0"/>
              </a:rPr>
              <a:t>1. NEEDS ANALYSIS</a:t>
            </a:r>
            <a:r>
              <a:rPr lang="en-US" sz="3200" b="1" dirty="0">
                <a:latin typeface="Times New Roman" pitchFamily="18" charset="0"/>
              </a:rPr>
              <a:t>:</a:t>
            </a:r>
          </a:p>
          <a:p>
            <a:pPr eaLnBrk="1" hangingPunct="1">
              <a:buClr>
                <a:srgbClr val="FF0000"/>
              </a:buClr>
              <a:buFont typeface="Wingdings" pitchFamily="2" charset="2"/>
              <a:buNone/>
            </a:pPr>
            <a:r>
              <a:rPr lang="en-US" sz="2800" b="1" dirty="0">
                <a:latin typeface="Times New Roman" pitchFamily="18" charset="0"/>
              </a:rPr>
              <a:t>        </a:t>
            </a:r>
          </a:p>
          <a:p>
            <a:pPr eaLnBrk="1" hangingPunct="1">
              <a:buClr>
                <a:srgbClr val="FF0000"/>
              </a:buClr>
              <a:buFont typeface="Wingdings" pitchFamily="2" charset="2"/>
              <a:buNone/>
            </a:pPr>
            <a:r>
              <a:rPr lang="en-US" sz="2800" b="1" dirty="0">
                <a:latin typeface="Times New Roman" pitchFamily="18" charset="0"/>
              </a:rPr>
              <a:t>	Needs analysis is a systematic collection  and analysis of all relevant information necessary to satisfy the language learning requirements of the students within the context of the particular institutions involved in the learning situation. It includes the identification of the language forms that the students need for both comprehension and production. The learners and their needs should be the focus. </a:t>
            </a:r>
          </a:p>
          <a:p>
            <a:pPr eaLnBrk="1" hangingPunct="1">
              <a:buClr>
                <a:srgbClr val="FF0000"/>
              </a:buClr>
              <a:buFont typeface="Wingdings" pitchFamily="2" charset="2"/>
              <a:buNone/>
            </a:pPr>
            <a:endParaRPr lang="en-US" sz="28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393257808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3"/>
          <p:cNvSpPr txBox="1">
            <a:spLocks noChangeArrowheads="1"/>
          </p:cNvSpPr>
          <p:nvPr/>
        </p:nvSpPr>
        <p:spPr bwMode="auto">
          <a:xfrm>
            <a:off x="179512" y="1628240"/>
            <a:ext cx="8839200" cy="4893647"/>
          </a:xfrm>
          <a:prstGeom prst="rect">
            <a:avLst/>
          </a:prstGeom>
          <a:solidFill>
            <a:schemeClr val="bg1"/>
          </a:solidFill>
          <a:ln>
            <a:noFill/>
          </a:ln>
          <a:effectLst/>
        </p:spPr>
        <p:txBody>
          <a:bodyPr>
            <a:spAutoFit/>
          </a:bodyPr>
          <a:lstStyle/>
          <a:p>
            <a:pPr eaLnBrk="1" hangingPunct="1">
              <a:buClr>
                <a:srgbClr val="FF0000"/>
              </a:buClr>
              <a:buFont typeface="Wingdings" pitchFamily="2" charset="2"/>
              <a:buChar char="v"/>
            </a:pPr>
            <a:r>
              <a:rPr lang="en-US" sz="2800" b="1" dirty="0">
                <a:latin typeface="Times New Roman" pitchFamily="18" charset="0"/>
              </a:rPr>
              <a:t> </a:t>
            </a:r>
            <a:r>
              <a:rPr lang="en-US" sz="3200" b="1" dirty="0">
                <a:solidFill>
                  <a:srgbClr val="CC00CC"/>
                </a:solidFill>
                <a:latin typeface="Times New Roman" pitchFamily="18" charset="0"/>
              </a:rPr>
              <a:t>2. GOALS &amp; OBJECTIVES</a:t>
            </a:r>
            <a:r>
              <a:rPr lang="en-US" sz="3200" b="1" dirty="0">
                <a:latin typeface="Times New Roman" pitchFamily="18" charset="0"/>
              </a:rPr>
              <a:t>:</a:t>
            </a:r>
          </a:p>
          <a:p>
            <a:pPr eaLnBrk="1" hangingPunct="1">
              <a:buClr>
                <a:srgbClr val="FF0000"/>
              </a:buClr>
              <a:buFont typeface="Wingdings" pitchFamily="2" charset="2"/>
              <a:buChar char="v"/>
            </a:pPr>
            <a:endParaRPr lang="en-US" sz="2800" b="1" dirty="0">
              <a:latin typeface="Times New Roman" pitchFamily="18" charset="0"/>
            </a:endParaRPr>
          </a:p>
          <a:p>
            <a:pPr eaLnBrk="1" hangingPunct="1">
              <a:buClr>
                <a:srgbClr val="FF0000"/>
              </a:buClr>
              <a:buFont typeface="Wingdings" pitchFamily="2" charset="2"/>
              <a:buNone/>
            </a:pPr>
            <a:r>
              <a:rPr lang="en-US" sz="2800" b="1" dirty="0">
                <a:latin typeface="Times New Roman" pitchFamily="18" charset="0"/>
              </a:rPr>
              <a:t>	Goals are general statements about what must be accomplished in order to attain and satisfy the students’ needs.</a:t>
            </a:r>
          </a:p>
          <a:p>
            <a:pPr eaLnBrk="1" hangingPunct="1">
              <a:buClr>
                <a:srgbClr val="FF0000"/>
              </a:buClr>
              <a:buFont typeface="Wingdings" pitchFamily="2" charset="2"/>
              <a:buNone/>
            </a:pPr>
            <a:r>
              <a:rPr lang="en-US" sz="2800" b="1" dirty="0">
                <a:latin typeface="Times New Roman" pitchFamily="18" charset="0"/>
              </a:rPr>
              <a:t>	Objectives are precise statements about what content or skills the students must master in order to attain a particular goal.</a:t>
            </a:r>
          </a:p>
          <a:p>
            <a:pPr eaLnBrk="1" hangingPunct="1">
              <a:buClr>
                <a:srgbClr val="FF0000"/>
              </a:buClr>
              <a:buFont typeface="Wingdings" pitchFamily="2" charset="2"/>
              <a:buNone/>
            </a:pPr>
            <a:r>
              <a:rPr lang="en-US" sz="2800" b="1" dirty="0">
                <a:latin typeface="Times New Roman" pitchFamily="18" charset="0"/>
              </a:rPr>
              <a:t>	The main difference between goals and objectives is the level of specificity.</a:t>
            </a:r>
          </a:p>
          <a:p>
            <a:pPr eaLnBrk="1" hangingPunct="1">
              <a:buClr>
                <a:srgbClr val="FF0000"/>
              </a:buClr>
              <a:buFont typeface="Wingdings" pitchFamily="2" charset="2"/>
              <a:buNone/>
            </a:pPr>
            <a:endParaRPr lang="en-US" sz="28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95927529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ext Box 3"/>
          <p:cNvSpPr txBox="1">
            <a:spLocks noChangeArrowheads="1"/>
          </p:cNvSpPr>
          <p:nvPr/>
        </p:nvSpPr>
        <p:spPr bwMode="auto">
          <a:xfrm>
            <a:off x="179512" y="1628800"/>
            <a:ext cx="8839200" cy="5016758"/>
          </a:xfrm>
          <a:prstGeom prst="rect">
            <a:avLst/>
          </a:prstGeom>
          <a:solidFill>
            <a:schemeClr val="bg1"/>
          </a:solidFill>
          <a:ln>
            <a:noFill/>
          </a:ln>
          <a:effectLst/>
        </p:spPr>
        <p:txBody>
          <a:bodyPr>
            <a:spAutoFit/>
          </a:bodyPr>
          <a:lstStyle/>
          <a:p>
            <a:pPr eaLnBrk="1" hangingPunct="1">
              <a:buClr>
                <a:srgbClr val="FF0000"/>
              </a:buClr>
              <a:buFont typeface="Wingdings" pitchFamily="2" charset="2"/>
              <a:buChar char="v"/>
            </a:pPr>
            <a:r>
              <a:rPr lang="en-US" sz="2800" b="1" dirty="0">
                <a:latin typeface="Times New Roman" pitchFamily="18" charset="0"/>
              </a:rPr>
              <a:t> </a:t>
            </a:r>
            <a:r>
              <a:rPr lang="en-US" sz="3200" b="1" dirty="0">
                <a:solidFill>
                  <a:srgbClr val="CC00CC"/>
                </a:solidFill>
                <a:latin typeface="Times New Roman" pitchFamily="18" charset="0"/>
              </a:rPr>
              <a:t>3. LANGUAGE TESTING </a:t>
            </a:r>
            <a:r>
              <a:rPr lang="en-US" sz="3200" b="1" dirty="0">
                <a:latin typeface="Times New Roman" pitchFamily="18" charset="0"/>
              </a:rPr>
              <a:t>:</a:t>
            </a:r>
          </a:p>
          <a:p>
            <a:pPr eaLnBrk="1" hangingPunct="1">
              <a:buClr>
                <a:srgbClr val="FF0000"/>
              </a:buClr>
              <a:buFont typeface="Wingdings" pitchFamily="2" charset="2"/>
              <a:buNone/>
            </a:pPr>
            <a:endParaRPr lang="en-US" sz="3200" b="1" dirty="0">
              <a:latin typeface="Times New Roman" pitchFamily="18" charset="0"/>
            </a:endParaRPr>
          </a:p>
          <a:p>
            <a:pPr eaLnBrk="1" hangingPunct="1">
              <a:buClr>
                <a:srgbClr val="FF0000"/>
              </a:buClr>
              <a:buFont typeface="Wingdings" pitchFamily="2" charset="2"/>
              <a:buNone/>
            </a:pPr>
            <a:r>
              <a:rPr lang="en-US" sz="3200" b="1" dirty="0">
                <a:latin typeface="Times New Roman" pitchFamily="18" charset="0"/>
              </a:rPr>
              <a:t>	</a:t>
            </a:r>
            <a:r>
              <a:rPr lang="en-US" sz="2800" b="1" dirty="0">
                <a:latin typeface="Times New Roman" pitchFamily="18" charset="0"/>
              </a:rPr>
              <a:t>The goals and objectives of the program may require extensive test development for widely different purposes within a program. ESL/EFL programs use the following tests: </a:t>
            </a:r>
          </a:p>
          <a:p>
            <a:pPr lvl="1" eaLnBrk="1" hangingPunct="1">
              <a:buClr>
                <a:srgbClr val="FF0000"/>
              </a:buClr>
              <a:buFont typeface="Wingdings" pitchFamily="2" charset="2"/>
              <a:buChar char="v"/>
            </a:pPr>
            <a:r>
              <a:rPr lang="en-US" sz="2800" b="1" dirty="0">
                <a:latin typeface="Times New Roman" pitchFamily="18" charset="0"/>
              </a:rPr>
              <a:t> Placement tests</a:t>
            </a:r>
          </a:p>
          <a:p>
            <a:pPr lvl="1" eaLnBrk="1" hangingPunct="1">
              <a:buClr>
                <a:srgbClr val="FF0000"/>
              </a:buClr>
              <a:buFont typeface="Wingdings" pitchFamily="2" charset="2"/>
              <a:buChar char="v"/>
            </a:pPr>
            <a:r>
              <a:rPr lang="en-US" sz="2800" b="1" dirty="0">
                <a:latin typeface="Times New Roman" pitchFamily="18" charset="0"/>
              </a:rPr>
              <a:t> Proficiency tests</a:t>
            </a:r>
          </a:p>
          <a:p>
            <a:pPr lvl="1" eaLnBrk="1" hangingPunct="1">
              <a:buClr>
                <a:srgbClr val="FF0000"/>
              </a:buClr>
              <a:buFont typeface="Wingdings" pitchFamily="2" charset="2"/>
              <a:buChar char="v"/>
            </a:pPr>
            <a:r>
              <a:rPr lang="en-US" sz="2800" b="1" dirty="0">
                <a:latin typeface="Times New Roman" pitchFamily="18" charset="0"/>
              </a:rPr>
              <a:t> Diagnostic tests </a:t>
            </a:r>
          </a:p>
          <a:p>
            <a:pPr lvl="1" eaLnBrk="1" hangingPunct="1">
              <a:buClr>
                <a:srgbClr val="FF0000"/>
              </a:buClr>
              <a:buFont typeface="Wingdings" pitchFamily="2" charset="2"/>
              <a:buChar char="v"/>
            </a:pPr>
            <a:r>
              <a:rPr lang="en-US" sz="2800" b="1" dirty="0">
                <a:latin typeface="Times New Roman" pitchFamily="18" charset="0"/>
              </a:rPr>
              <a:t> Achievement tests</a:t>
            </a:r>
          </a:p>
          <a:p>
            <a:pPr lvl="1" eaLnBrk="1" hangingPunct="1">
              <a:buClr>
                <a:srgbClr val="FF0000"/>
              </a:buClr>
              <a:buFont typeface="Wingdings" pitchFamily="2" charset="2"/>
              <a:buChar char="v"/>
            </a:pPr>
            <a:endParaRPr lang="en-US" sz="28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427827581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107504" y="1628798"/>
            <a:ext cx="8839200" cy="5016758"/>
          </a:xfrm>
          <a:prstGeom prst="rect">
            <a:avLst/>
          </a:prstGeom>
          <a:solidFill>
            <a:schemeClr val="bg1"/>
          </a:solidFill>
          <a:ln>
            <a:noFill/>
          </a:ln>
          <a:effectLst/>
        </p:spPr>
        <p:txBody>
          <a:bodyPr>
            <a:spAutoFit/>
          </a:bodyPr>
          <a:lstStyle/>
          <a:p>
            <a:pPr eaLnBrk="1" hangingPunct="1"/>
            <a:r>
              <a:rPr lang="en-US" sz="2800" b="1" dirty="0">
                <a:latin typeface="Times New Roman" pitchFamily="18" charset="0"/>
              </a:rPr>
              <a:t> </a:t>
            </a:r>
            <a:r>
              <a:rPr lang="en-US" sz="3200" b="1" dirty="0">
                <a:solidFill>
                  <a:srgbClr val="CC00CC"/>
                </a:solidFill>
                <a:latin typeface="Times New Roman" pitchFamily="18" charset="0"/>
              </a:rPr>
              <a:t>4. MATERIAL DEVELOPMENT </a:t>
            </a:r>
            <a:r>
              <a:rPr lang="en-US" sz="3200" b="1" dirty="0">
                <a:latin typeface="Times New Roman" pitchFamily="18" charset="0"/>
              </a:rPr>
              <a:t>:</a:t>
            </a:r>
          </a:p>
          <a:p>
            <a:pPr eaLnBrk="1" hangingPunct="1"/>
            <a:endParaRPr lang="en-US" sz="3200" b="1" dirty="0">
              <a:latin typeface="Times New Roman" pitchFamily="18" charset="0"/>
            </a:endParaRPr>
          </a:p>
          <a:p>
            <a:pPr eaLnBrk="1" hangingPunct="1"/>
            <a:r>
              <a:rPr lang="en-US" sz="3200" b="1" dirty="0">
                <a:latin typeface="Times New Roman" pitchFamily="18" charset="0"/>
              </a:rPr>
              <a:t>	</a:t>
            </a:r>
            <a:r>
              <a:rPr lang="en-US" sz="2800" b="1" dirty="0">
                <a:latin typeface="Times New Roman" pitchFamily="18" charset="0"/>
              </a:rPr>
              <a:t>Material development includes adopting, adapting, and developing material for a program that is well-defined in terms of needs analysis, objective &amp; goals, and tests.</a:t>
            </a:r>
          </a:p>
          <a:p>
            <a:pPr eaLnBrk="1" hangingPunct="1"/>
            <a:r>
              <a:rPr lang="en-US" sz="2800" b="1" dirty="0">
                <a:latin typeface="Times New Roman" pitchFamily="18" charset="0"/>
              </a:rPr>
              <a:t>	The decision regarding the approaches, syllabuses, techniques, and exercises should always be left up to the individuals who are on site and know the situation best.</a:t>
            </a:r>
          </a:p>
          <a:p>
            <a:pPr eaLnBrk="1" hangingPunct="1"/>
            <a:endParaRPr lang="en-US" sz="2800" b="1" dirty="0">
              <a:latin typeface="Times New Roman" pitchFamily="18" charset="0"/>
            </a:endParaRPr>
          </a:p>
          <a:p>
            <a:pPr eaLnBrk="1" hangingPunct="1"/>
            <a:endParaRPr lang="en-US" sz="28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290719910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ext Box 3"/>
          <p:cNvSpPr txBox="1">
            <a:spLocks noChangeArrowheads="1"/>
          </p:cNvSpPr>
          <p:nvPr/>
        </p:nvSpPr>
        <p:spPr bwMode="auto">
          <a:xfrm>
            <a:off x="107504" y="1409700"/>
            <a:ext cx="8839200" cy="5139869"/>
          </a:xfrm>
          <a:prstGeom prst="rect">
            <a:avLst/>
          </a:prstGeom>
          <a:solidFill>
            <a:schemeClr val="bg1"/>
          </a:solidFill>
          <a:ln>
            <a:noFill/>
          </a:ln>
          <a:effectLst/>
        </p:spPr>
        <p:txBody>
          <a:bodyPr>
            <a:spAutoFit/>
          </a:bodyPr>
          <a:lstStyle/>
          <a:p>
            <a:pPr eaLnBrk="1" hangingPunct="1"/>
            <a:r>
              <a:rPr lang="en-US" sz="2800" b="1" dirty="0">
                <a:latin typeface="Times New Roman" pitchFamily="18" charset="0"/>
              </a:rPr>
              <a:t> </a:t>
            </a:r>
            <a:r>
              <a:rPr lang="en-US" sz="3200" b="1" dirty="0">
                <a:solidFill>
                  <a:srgbClr val="CC00CC"/>
                </a:solidFill>
                <a:latin typeface="Times New Roman" pitchFamily="18" charset="0"/>
              </a:rPr>
              <a:t>5. LANGUAGE TEACHING </a:t>
            </a:r>
            <a:r>
              <a:rPr lang="en-US" sz="3200" b="1" dirty="0">
                <a:latin typeface="Times New Roman" pitchFamily="18" charset="0"/>
              </a:rPr>
              <a:t>:</a:t>
            </a:r>
          </a:p>
          <a:p>
            <a:pPr eaLnBrk="1" hangingPunct="1"/>
            <a:endParaRPr lang="en-US" sz="3200" b="1" dirty="0">
              <a:latin typeface="Times New Roman" pitchFamily="18" charset="0"/>
            </a:endParaRPr>
          </a:p>
          <a:p>
            <a:pPr eaLnBrk="1" hangingPunct="1"/>
            <a:r>
              <a:rPr lang="en-US" sz="2400" b="1" dirty="0">
                <a:latin typeface="Times New Roman" pitchFamily="18" charset="0"/>
              </a:rPr>
              <a:t>	Considering the objectives of the course, the materials, the needs and proficiency level of the students, the teacher should provide comprehensible lessons.</a:t>
            </a:r>
          </a:p>
          <a:p>
            <a:pPr eaLnBrk="1" hangingPunct="1"/>
            <a:r>
              <a:rPr lang="en-US" sz="2400" b="1" dirty="0">
                <a:latin typeface="Times New Roman" pitchFamily="18" charset="0"/>
              </a:rPr>
              <a:t>	By considering all the variables and modifying the approaches, syllabuses, techniques, and exercises, the teacher can adapt and maximize the learning of the class as a whole, as well as the learning of most of the individual members.</a:t>
            </a:r>
          </a:p>
          <a:p>
            <a:pPr eaLnBrk="1" hangingPunct="1"/>
            <a:endParaRPr lang="en-US" sz="2400" b="1" dirty="0">
              <a:latin typeface="Times New Roman" pitchFamily="18" charset="0"/>
            </a:endParaRPr>
          </a:p>
          <a:p>
            <a:pPr eaLnBrk="1" hangingPunct="1"/>
            <a:endParaRPr lang="en-US" sz="2400" b="1" dirty="0">
              <a:latin typeface="Times New Roman" pitchFamily="18" charset="0"/>
            </a:endParaRPr>
          </a:p>
          <a:p>
            <a:pPr eaLnBrk="1" hangingPunct="1"/>
            <a:endParaRPr lang="en-US" sz="2400" b="1" dirty="0">
              <a:latin typeface="Times New Roman" pitchFamily="18" charset="0"/>
            </a:endParaRPr>
          </a:p>
          <a:p>
            <a:pPr eaLnBrk="1" hangingPunct="1"/>
            <a:endParaRPr lang="en-US" sz="24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279830609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ext Box 3"/>
          <p:cNvSpPr txBox="1">
            <a:spLocks noChangeArrowheads="1"/>
          </p:cNvSpPr>
          <p:nvPr/>
        </p:nvSpPr>
        <p:spPr bwMode="auto">
          <a:xfrm>
            <a:off x="424521" y="1628800"/>
            <a:ext cx="8539967" cy="4955203"/>
          </a:xfrm>
          <a:prstGeom prst="rect">
            <a:avLst/>
          </a:prstGeom>
          <a:solidFill>
            <a:schemeClr val="bg1"/>
          </a:solidFill>
          <a:ln>
            <a:noFill/>
          </a:ln>
          <a:effectLst/>
        </p:spPr>
        <p:txBody>
          <a:bodyPr wrap="square">
            <a:spAutoFit/>
          </a:bodyPr>
          <a:lstStyle/>
          <a:p>
            <a:pPr eaLnBrk="1" hangingPunct="1"/>
            <a:r>
              <a:rPr lang="en-US" sz="2800" b="1" dirty="0">
                <a:latin typeface="Times New Roman" pitchFamily="18" charset="0"/>
              </a:rPr>
              <a:t> </a:t>
            </a:r>
            <a:r>
              <a:rPr lang="en-US" sz="3200" b="1" dirty="0">
                <a:solidFill>
                  <a:srgbClr val="CC00CC"/>
                </a:solidFill>
                <a:latin typeface="Times New Roman" pitchFamily="18" charset="0"/>
              </a:rPr>
              <a:t>6. PROGRAM EVALUATION </a:t>
            </a:r>
            <a:r>
              <a:rPr lang="en-US" sz="3200" b="1" dirty="0">
                <a:latin typeface="Times New Roman" pitchFamily="18" charset="0"/>
              </a:rPr>
              <a:t>:</a:t>
            </a:r>
          </a:p>
          <a:p>
            <a:pPr eaLnBrk="1" hangingPunct="1"/>
            <a:r>
              <a:rPr lang="en-US" sz="3200" b="1" dirty="0">
                <a:latin typeface="Times New Roman" pitchFamily="18" charset="0"/>
              </a:rPr>
              <a:t>	</a:t>
            </a:r>
            <a:r>
              <a:rPr lang="en-US" sz="2800" b="1" dirty="0">
                <a:latin typeface="Times New Roman" pitchFamily="18" charset="0"/>
              </a:rPr>
              <a:t>Program evaluation is the ongoing process of information gathering, analysis, and synthesis. The main purpose of program evaluation is to constantly improve each element of a curriculum on the basis of what is known about all of the other elements, separately as well as collectively. Such a continuing process of  evaluation ensures the quality and maintenance of the curriculum possible.</a:t>
            </a:r>
          </a:p>
          <a:p>
            <a:pPr eaLnBrk="1" hangingPunct="1"/>
            <a:endParaRPr lang="en-US" sz="2800" b="1" dirty="0">
              <a:latin typeface="Times New Roman" pitchFamily="18" charset="0"/>
            </a:endParaRPr>
          </a:p>
          <a:p>
            <a:pPr eaLnBrk="1" hangingPunct="1"/>
            <a:endParaRPr lang="en-US" sz="2800" b="1" dirty="0">
              <a:latin typeface="Times New Roman" pitchFamily="18" charset="0"/>
            </a:endParaRPr>
          </a:p>
        </p:txBody>
      </p:sp>
      <p:sp>
        <p:nvSpPr>
          <p:cNvPr id="4" name="Rectangle 2"/>
          <p:cNvSpPr txBox="1">
            <a:spLocks noChangeArrowheads="1"/>
          </p:cNvSpPr>
          <p:nvPr/>
        </p:nvSpPr>
        <p:spPr>
          <a:xfrm>
            <a:off x="1475656" y="692696"/>
            <a:ext cx="5040560" cy="494928"/>
          </a:xfrm>
          <a:prstGeom prst="rect">
            <a:avLst/>
          </a:prstGeom>
        </p:spPr>
        <p:txBody>
          <a:bodyPr vert="horz" lIns="0" tIns="45720" rIns="0" bIns="0" anchor="b">
            <a:normAutofit fontScale="67500" lnSpcReduction="20000"/>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en-US">
                <a:solidFill>
                  <a:srgbClr val="FF6600"/>
                </a:solidFill>
              </a:rPr>
              <a:t>    </a:t>
            </a:r>
            <a:r>
              <a:rPr lang="en-US" sz="3200" b="1">
                <a:solidFill>
                  <a:srgbClr val="FF6600"/>
                </a:solidFill>
                <a:latin typeface="Book Antiqua" panose="02040602050305030304" pitchFamily="18" charset="0"/>
              </a:rPr>
              <a:t>Curriculum Development</a:t>
            </a:r>
            <a:endParaRPr lang="en-US" sz="3200" b="1" dirty="0">
              <a:solidFill>
                <a:srgbClr val="FF6600"/>
              </a:solidFill>
              <a:latin typeface="Book Antiqua" panose="02040602050305030304" pitchFamily="18" charset="0"/>
            </a:endParaRPr>
          </a:p>
        </p:txBody>
      </p:sp>
    </p:spTree>
    <p:extLst>
      <p:ext uri="{BB962C8B-B14F-4D97-AF65-F5344CB8AC3E}">
        <p14:creationId xmlns:p14="http://schemas.microsoft.com/office/powerpoint/2010/main" val="315149742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1524000" y="2327275"/>
            <a:ext cx="762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endParaRPr lang="en-US" sz="2400">
              <a:latin typeface="Times New Roman" pitchFamily="18" charset="0"/>
            </a:endParaRPr>
          </a:p>
        </p:txBody>
      </p:sp>
      <p:graphicFrame>
        <p:nvGraphicFramePr>
          <p:cNvPr id="13349" name="Group 37"/>
          <p:cNvGraphicFramePr>
            <a:graphicFrameLocks noGrp="1"/>
          </p:cNvGraphicFramePr>
          <p:nvPr>
            <p:extLst>
              <p:ext uri="{D42A27DB-BD31-4B8C-83A1-F6EECF244321}">
                <p14:modId xmlns:p14="http://schemas.microsoft.com/office/powerpoint/2010/main" val="2296285820"/>
              </p:ext>
            </p:extLst>
          </p:nvPr>
        </p:nvGraphicFramePr>
        <p:xfrm>
          <a:off x="107504" y="1700808"/>
          <a:ext cx="8839200" cy="4994721"/>
        </p:xfrm>
        <a:graphic>
          <a:graphicData uri="http://schemas.openxmlformats.org/drawingml/2006/table">
            <a:tbl>
              <a:tblPr/>
              <a:tblGrid>
                <a:gridCol w="2525713">
                  <a:extLst>
                    <a:ext uri="{9D8B030D-6E8A-4147-A177-3AD203B41FA5}">
                      <a16:colId xmlns:a16="http://schemas.microsoft.com/office/drawing/2014/main" val="20000"/>
                    </a:ext>
                  </a:extLst>
                </a:gridCol>
                <a:gridCol w="6313487">
                  <a:extLst>
                    <a:ext uri="{9D8B030D-6E8A-4147-A177-3AD203B41FA5}">
                      <a16:colId xmlns:a16="http://schemas.microsoft.com/office/drawing/2014/main" val="20001"/>
                    </a:ext>
                  </a:extLst>
                </a:gridCol>
              </a:tblGrid>
              <a:tr h="6778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1" i="0" u="none" strike="noStrike" cap="none" normalizeH="0" baseline="0" dirty="0">
                          <a:ln>
                            <a:noFill/>
                          </a:ln>
                          <a:solidFill>
                            <a:srgbClr val="FF0000"/>
                          </a:solidFill>
                          <a:effectLst/>
                          <a:latin typeface="Bookman Old Style" panose="02050604050505020204" pitchFamily="18" charset="0"/>
                        </a:rPr>
                        <a:t>  Categories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a:ln>
                            <a:noFill/>
                          </a:ln>
                          <a:solidFill>
                            <a:schemeClr val="tx1"/>
                          </a:solidFill>
                          <a:effectLst/>
                          <a:latin typeface="Bookman Old Style" panose="02050604050505020204" pitchFamily="18" charset="0"/>
                        </a:rPr>
                        <a:t>       </a:t>
                      </a:r>
                      <a:r>
                        <a:rPr kumimoji="0" lang="en-US" sz="2400" b="0" i="0" u="none" strike="noStrike" cap="none" normalizeH="0" baseline="0" dirty="0">
                          <a:ln>
                            <a:noFill/>
                          </a:ln>
                          <a:solidFill>
                            <a:srgbClr val="FF0000"/>
                          </a:solidFill>
                          <a:effectLst/>
                          <a:latin typeface="Bookman Old Style" panose="02050604050505020204" pitchFamily="18" charset="0"/>
                        </a:rPr>
                        <a:t>        </a:t>
                      </a:r>
                      <a:r>
                        <a:rPr kumimoji="0" lang="en-US" sz="2800" b="1" i="0" u="none" strike="noStrike" cap="none" normalizeH="0" baseline="0" dirty="0">
                          <a:ln>
                            <a:noFill/>
                          </a:ln>
                          <a:solidFill>
                            <a:srgbClr val="FF0000"/>
                          </a:solidFill>
                          <a:effectLst/>
                          <a:latin typeface="Bookman Old Style" panose="02050604050505020204" pitchFamily="18" charset="0"/>
                        </a:rPr>
                        <a:t>Definition</a:t>
                      </a:r>
                      <a:endParaRPr kumimoji="0" lang="en-US" sz="2400" b="0" i="0" u="none" strike="noStrike" cap="none" normalizeH="0" baseline="0" dirty="0">
                        <a:ln>
                          <a:noFill/>
                        </a:ln>
                        <a:solidFill>
                          <a:srgbClr val="FF0000"/>
                        </a:solidFill>
                        <a:effectLst/>
                        <a:latin typeface="Bookman Old Style" panose="02050604050505020204" pitchFamily="18"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12366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rgbClr val="0000CC"/>
                          </a:solidFill>
                          <a:effectLst/>
                          <a:latin typeface="Book Antiqua" panose="02040602050305030304" pitchFamily="18" charset="0"/>
                          <a:cs typeface="Times New Roman" panose="02020603050405020304" pitchFamily="18" charset="0"/>
                        </a:rPr>
                        <a:t>Approaches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Ways of defining what &amp; how students</a:t>
                      </a: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need to learn. They are based on a philosophy of  language learning.</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1"/>
                  </a:ext>
                </a:extLst>
              </a:tr>
              <a:tr h="63817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1" i="0" u="none" strike="noStrike" cap="none" normalizeH="0" baseline="0" dirty="0">
                          <a:ln>
                            <a:noFill/>
                          </a:ln>
                          <a:solidFill>
                            <a:srgbClr val="0000CC"/>
                          </a:solidFill>
                          <a:effectLst/>
                          <a:latin typeface="Book Antiqua" panose="02040602050305030304" pitchFamily="18" charset="0"/>
                          <a:cs typeface="Times New Roman" panose="02020603050405020304" pitchFamily="18" charset="0"/>
                        </a:rPr>
                        <a:t>Syllabuses</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Ways of organizing the course &amp; materials</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2"/>
                  </a:ext>
                </a:extLst>
              </a:tr>
              <a:tr h="9128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1" i="0" u="none" strike="noStrike" cap="none" normalizeH="0" baseline="0" dirty="0">
                          <a:ln>
                            <a:noFill/>
                          </a:ln>
                          <a:solidFill>
                            <a:srgbClr val="0000CC"/>
                          </a:solidFill>
                          <a:effectLst/>
                          <a:latin typeface="Book Antiqua" panose="02040602050305030304" pitchFamily="18" charset="0"/>
                          <a:cs typeface="Times New Roman" panose="02020603050405020304" pitchFamily="18" charset="0"/>
                        </a:rPr>
                        <a:t>Technique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Ways of presenting the materials. It is  a trick to achieve a particular objective</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3"/>
                  </a:ext>
                </a:extLst>
              </a:tr>
              <a:tr h="68103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1" i="0" u="none" strike="noStrike" cap="none" normalizeH="0" baseline="0" dirty="0">
                          <a:ln>
                            <a:noFill/>
                          </a:ln>
                          <a:solidFill>
                            <a:srgbClr val="0000CC"/>
                          </a:solidFill>
                          <a:effectLst/>
                          <a:latin typeface="Book Antiqua" panose="02040602050305030304" pitchFamily="18" charset="0"/>
                          <a:cs typeface="Times New Roman" panose="02020603050405020304" pitchFamily="18" charset="0"/>
                        </a:rPr>
                        <a:t>Exercise</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Ways of practicing what has been taught</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4"/>
                  </a:ext>
                </a:extLst>
              </a:tr>
              <a:tr h="80645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800" b="1" i="0" u="none" strike="noStrike" cap="none" normalizeH="0" baseline="0" dirty="0">
                          <a:ln>
                            <a:noFill/>
                          </a:ln>
                          <a:solidFill>
                            <a:srgbClr val="0000CC"/>
                          </a:solidFill>
                          <a:effectLst/>
                          <a:latin typeface="Book Antiqua" panose="02040602050305030304" pitchFamily="18" charset="0"/>
                          <a:cs typeface="Times New Roman" panose="02020603050405020304" pitchFamily="18" charset="0"/>
                        </a:rPr>
                        <a:t>Method</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1"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Plan for presenting language in an orderly manner .</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
        <p:nvSpPr>
          <p:cNvPr id="3" name="TextBox 2"/>
          <p:cNvSpPr txBox="1"/>
          <p:nvPr/>
        </p:nvSpPr>
        <p:spPr>
          <a:xfrm>
            <a:off x="2627784" y="620688"/>
            <a:ext cx="3515065" cy="646331"/>
          </a:xfrm>
          <a:prstGeom prst="rect">
            <a:avLst/>
          </a:prstGeom>
          <a:solidFill>
            <a:schemeClr val="bg1"/>
          </a:solidFill>
        </p:spPr>
        <p:txBody>
          <a:bodyPr wrap="none" rtlCol="0">
            <a:spAutoFit/>
          </a:bodyPr>
          <a:lstStyle/>
          <a:p>
            <a:r>
              <a:rPr lang="en-US" sz="3600" b="1" dirty="0">
                <a:solidFill>
                  <a:srgbClr val="FF3300"/>
                </a:solidFill>
              </a:rPr>
              <a:t>Types of Syllabi</a:t>
            </a:r>
          </a:p>
        </p:txBody>
      </p:sp>
    </p:spTree>
    <p:extLst>
      <p:ext uri="{BB962C8B-B14F-4D97-AF65-F5344CB8AC3E}">
        <p14:creationId xmlns:p14="http://schemas.microsoft.com/office/powerpoint/2010/main" val="103761351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627784" y="692696"/>
            <a:ext cx="2664296" cy="508918"/>
          </a:xfrm>
          <a:solidFill>
            <a:schemeClr val="bg1"/>
          </a:solidFill>
        </p:spPr>
        <p:txBody>
          <a:bodyPr>
            <a:normAutofit fontScale="90000"/>
          </a:bodyPr>
          <a:lstStyle/>
          <a:p>
            <a:r>
              <a:rPr lang="en-US" sz="5400" b="1" dirty="0">
                <a:solidFill>
                  <a:srgbClr val="FF6600"/>
                </a:solidFill>
              </a:rPr>
              <a:t>          </a:t>
            </a:r>
            <a:r>
              <a:rPr lang="en-US" sz="3600" b="1" dirty="0">
                <a:solidFill>
                  <a:srgbClr val="FF6600"/>
                </a:solidFill>
                <a:latin typeface="Book Antiqua" panose="02040602050305030304" pitchFamily="18" charset="0"/>
              </a:rPr>
              <a:t>SYLLABUS</a:t>
            </a:r>
          </a:p>
        </p:txBody>
      </p:sp>
      <p:sp>
        <p:nvSpPr>
          <p:cNvPr id="15363" name="Text Box 3"/>
          <p:cNvSpPr txBox="1">
            <a:spLocks noChangeArrowheads="1"/>
          </p:cNvSpPr>
          <p:nvPr/>
        </p:nvSpPr>
        <p:spPr bwMode="auto">
          <a:xfrm>
            <a:off x="107504" y="1404936"/>
            <a:ext cx="8915400" cy="5453063"/>
          </a:xfrm>
          <a:prstGeom prst="rect">
            <a:avLst/>
          </a:prstGeom>
          <a:solidFill>
            <a:schemeClr val="bg1"/>
          </a:solidFill>
          <a:ln>
            <a:noFill/>
          </a:ln>
          <a:effectLst/>
        </p:spPr>
        <p:txBody>
          <a:bodyPr>
            <a:spAutoFit/>
          </a:bodyPr>
          <a:lstStyle/>
          <a:p>
            <a:pPr eaLnBrk="1" hangingPunct="1"/>
            <a:r>
              <a:rPr lang="en-US" sz="3200" b="1" dirty="0">
                <a:latin typeface="Times New Roman" pitchFamily="18" charset="0"/>
              </a:rPr>
              <a:t>	“A syllabus provides a focus for what should be studied, along with a rationale for how that content should selected and ordered.” (McKay 1978)</a:t>
            </a:r>
          </a:p>
          <a:p>
            <a:pPr eaLnBrk="1" hangingPunct="1"/>
            <a:endParaRPr lang="en-US" sz="3200" b="1" dirty="0">
              <a:latin typeface="Times New Roman" pitchFamily="18" charset="0"/>
            </a:endParaRPr>
          </a:p>
          <a:p>
            <a:pPr eaLnBrk="1" hangingPunct="1"/>
            <a:r>
              <a:rPr lang="en-US" sz="3200" b="1" dirty="0">
                <a:latin typeface="Times New Roman" pitchFamily="18" charset="0"/>
              </a:rPr>
              <a:t>	A syllabus helps a teacher to plan, organize and make decisions about what should be taught first, second, third, etc.</a:t>
            </a:r>
          </a:p>
          <a:p>
            <a:pPr eaLnBrk="1" hangingPunct="1"/>
            <a:endParaRPr lang="en-US" sz="3200" b="1" dirty="0">
              <a:latin typeface="Times New Roman" pitchFamily="18" charset="0"/>
            </a:endParaRPr>
          </a:p>
          <a:p>
            <a:pPr eaLnBrk="1" hangingPunct="1"/>
            <a:endParaRPr lang="en-US" sz="3200" b="1" dirty="0">
              <a:latin typeface="Times New Roman" pitchFamily="18" charset="0"/>
            </a:endParaRPr>
          </a:p>
          <a:p>
            <a:pPr eaLnBrk="1" hangingPunct="1"/>
            <a:endParaRPr lang="en-US" sz="3200" b="1" dirty="0">
              <a:latin typeface="Times New Roman" pitchFamily="18" charset="0"/>
            </a:endParaRPr>
          </a:p>
        </p:txBody>
      </p:sp>
    </p:spTree>
    <p:extLst>
      <p:ext uri="{BB962C8B-B14F-4D97-AF65-F5344CB8AC3E}">
        <p14:creationId xmlns:p14="http://schemas.microsoft.com/office/powerpoint/2010/main" val="298863725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solidFill>
            <a:schemeClr val="bg1"/>
          </a:solidFill>
        </p:spPr>
        <p:txBody>
          <a:bodyPr/>
          <a:lstStyle/>
          <a:p>
            <a:pPr>
              <a:lnSpc>
                <a:spcPct val="90000"/>
              </a:lnSpc>
            </a:pPr>
            <a:r>
              <a:rPr lang="en-US" dirty="0"/>
              <a:t> </a:t>
            </a:r>
            <a:r>
              <a:rPr lang="en-US" b="1" dirty="0">
                <a:solidFill>
                  <a:srgbClr val="FF0000"/>
                </a:solidFill>
              </a:rPr>
              <a:t>Structural Syllabus:</a:t>
            </a:r>
          </a:p>
          <a:p>
            <a:pPr lvl="1">
              <a:lnSpc>
                <a:spcPct val="90000"/>
              </a:lnSpc>
            </a:pPr>
            <a:r>
              <a:rPr lang="en-US" dirty="0"/>
              <a:t> </a:t>
            </a:r>
            <a:r>
              <a:rPr lang="en-US" sz="2000" b="1" dirty="0"/>
              <a:t>Grammatical and phonological structures are the   </a:t>
            </a:r>
          </a:p>
          <a:p>
            <a:pPr lvl="1">
              <a:lnSpc>
                <a:spcPct val="90000"/>
              </a:lnSpc>
              <a:buFont typeface="Wingdings" pitchFamily="2" charset="2"/>
              <a:buNone/>
            </a:pPr>
            <a:r>
              <a:rPr lang="en-US" sz="2000" b="1" dirty="0"/>
              <a:t>      organization principles- sequenced from easy to   </a:t>
            </a:r>
          </a:p>
          <a:p>
            <a:pPr lvl="1">
              <a:lnSpc>
                <a:spcPct val="90000"/>
              </a:lnSpc>
              <a:buFont typeface="Wingdings" pitchFamily="2" charset="2"/>
              <a:buNone/>
            </a:pPr>
            <a:r>
              <a:rPr lang="en-US" sz="2000" b="1" dirty="0"/>
              <a:t>      difficult or frequent to less frequent.</a:t>
            </a:r>
            <a:endParaRPr lang="en-US" b="1" dirty="0">
              <a:solidFill>
                <a:srgbClr val="FF0000"/>
              </a:solidFill>
            </a:endParaRPr>
          </a:p>
          <a:p>
            <a:pPr>
              <a:lnSpc>
                <a:spcPct val="90000"/>
              </a:lnSpc>
            </a:pPr>
            <a:r>
              <a:rPr lang="en-US" b="1" dirty="0">
                <a:solidFill>
                  <a:srgbClr val="FF0000"/>
                </a:solidFill>
              </a:rPr>
              <a:t> Situational Syllabus:</a:t>
            </a:r>
          </a:p>
          <a:p>
            <a:pPr lvl="1">
              <a:lnSpc>
                <a:spcPct val="90000"/>
              </a:lnSpc>
            </a:pPr>
            <a:r>
              <a:rPr lang="en-US" sz="2000" b="1" dirty="0"/>
              <a:t>Situations such as at the bank, at the supermarket, at a restaurant. . . form organizing principle- sequenced by the likelihood that students will encounter them (Structural sequence may be in background)</a:t>
            </a:r>
          </a:p>
          <a:p>
            <a:pPr lvl="1">
              <a:lnSpc>
                <a:spcPct val="90000"/>
              </a:lnSpc>
              <a:buFont typeface="Wingdings" pitchFamily="2" charset="2"/>
              <a:buNone/>
            </a:pPr>
            <a:endParaRPr lang="en-US" dirty="0"/>
          </a:p>
        </p:txBody>
      </p:sp>
      <p:sp>
        <p:nvSpPr>
          <p:cNvPr id="5" name="TextBox 4"/>
          <p:cNvSpPr txBox="1"/>
          <p:nvPr/>
        </p:nvSpPr>
        <p:spPr>
          <a:xfrm>
            <a:off x="2195736" y="620688"/>
            <a:ext cx="3515065" cy="646331"/>
          </a:xfrm>
          <a:prstGeom prst="rect">
            <a:avLst/>
          </a:prstGeom>
          <a:solidFill>
            <a:schemeClr val="bg1"/>
          </a:solidFill>
        </p:spPr>
        <p:txBody>
          <a:bodyPr wrap="none" rtlCol="0">
            <a:spAutoFit/>
          </a:bodyPr>
          <a:lstStyle/>
          <a:p>
            <a:r>
              <a:rPr lang="en-US" sz="3600" b="1" dirty="0">
                <a:solidFill>
                  <a:srgbClr val="FF3300"/>
                </a:solidFill>
              </a:rPr>
              <a:t>Types of Syllabi</a:t>
            </a:r>
          </a:p>
        </p:txBody>
      </p:sp>
    </p:spTree>
    <p:extLst>
      <p:ext uri="{BB962C8B-B14F-4D97-AF65-F5344CB8AC3E}">
        <p14:creationId xmlns:p14="http://schemas.microsoft.com/office/powerpoint/2010/main" val="106848655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304800" y="1676400"/>
            <a:ext cx="8839200" cy="4876800"/>
          </a:xfrm>
          <a:solidFill>
            <a:schemeClr val="bg1"/>
          </a:solidFill>
        </p:spPr>
        <p:txBody>
          <a:bodyPr/>
          <a:lstStyle/>
          <a:p>
            <a:pPr>
              <a:lnSpc>
                <a:spcPct val="90000"/>
              </a:lnSpc>
            </a:pPr>
            <a:r>
              <a:rPr lang="en-US" dirty="0"/>
              <a:t> </a:t>
            </a:r>
            <a:r>
              <a:rPr lang="en-US" b="1" dirty="0">
                <a:solidFill>
                  <a:srgbClr val="FF0000"/>
                </a:solidFill>
              </a:rPr>
              <a:t>Topical Syllabus:</a:t>
            </a:r>
          </a:p>
          <a:p>
            <a:pPr lvl="1">
              <a:lnSpc>
                <a:spcPct val="90000"/>
              </a:lnSpc>
            </a:pPr>
            <a:r>
              <a:rPr lang="en-US" sz="2000" b="1" dirty="0"/>
              <a:t>Topics or themes (health, food, etc.) form the organizing principle- sequenced by the likelihood of that students will encounter them. (Structural sequence may be in background)</a:t>
            </a:r>
            <a:endParaRPr lang="en-US" b="1" dirty="0">
              <a:solidFill>
                <a:srgbClr val="FF0000"/>
              </a:solidFill>
            </a:endParaRPr>
          </a:p>
          <a:p>
            <a:pPr>
              <a:lnSpc>
                <a:spcPct val="90000"/>
              </a:lnSpc>
            </a:pPr>
            <a:r>
              <a:rPr lang="en-US" b="1" dirty="0">
                <a:solidFill>
                  <a:srgbClr val="FF0000"/>
                </a:solidFill>
              </a:rPr>
              <a:t> Functional Syllabus:</a:t>
            </a:r>
          </a:p>
          <a:p>
            <a:pPr lvl="1">
              <a:lnSpc>
                <a:spcPct val="90000"/>
              </a:lnSpc>
            </a:pPr>
            <a:r>
              <a:rPr lang="en-US" sz="2000" b="1" dirty="0"/>
              <a:t>Functions (identifying, correcting, reporting..) are the organizing principle- sequenced by some sense of chronology or usefulness of each function (structural and situational sequences may be in background)</a:t>
            </a:r>
          </a:p>
          <a:p>
            <a:pPr>
              <a:lnSpc>
                <a:spcPct val="90000"/>
              </a:lnSpc>
              <a:buFont typeface="Wingdings" pitchFamily="2" charset="2"/>
              <a:buNone/>
            </a:pPr>
            <a:r>
              <a:rPr lang="en-US" b="1" dirty="0">
                <a:solidFill>
                  <a:srgbClr val="FF0000"/>
                </a:solidFill>
              </a:rPr>
              <a:t>	</a:t>
            </a:r>
          </a:p>
        </p:txBody>
      </p:sp>
      <p:sp>
        <p:nvSpPr>
          <p:cNvPr id="5" name="TextBox 4"/>
          <p:cNvSpPr txBox="1"/>
          <p:nvPr/>
        </p:nvSpPr>
        <p:spPr>
          <a:xfrm>
            <a:off x="2267744" y="548680"/>
            <a:ext cx="3515065" cy="646331"/>
          </a:xfrm>
          <a:prstGeom prst="rect">
            <a:avLst/>
          </a:prstGeom>
          <a:solidFill>
            <a:schemeClr val="bg1"/>
          </a:solidFill>
        </p:spPr>
        <p:txBody>
          <a:bodyPr wrap="none" rtlCol="0">
            <a:spAutoFit/>
          </a:bodyPr>
          <a:lstStyle/>
          <a:p>
            <a:r>
              <a:rPr lang="en-US" sz="3600" b="1" dirty="0">
                <a:solidFill>
                  <a:srgbClr val="FF3300"/>
                </a:solidFill>
              </a:rPr>
              <a:t>Types of Syllabi</a:t>
            </a:r>
          </a:p>
        </p:txBody>
      </p:sp>
    </p:spTree>
    <p:extLst>
      <p:ext uri="{BB962C8B-B14F-4D97-AF65-F5344CB8AC3E}">
        <p14:creationId xmlns:p14="http://schemas.microsoft.com/office/powerpoint/2010/main" val="373370368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304800" y="1600200"/>
            <a:ext cx="8839200" cy="4876800"/>
          </a:xfrm>
          <a:solidFill>
            <a:schemeClr val="bg1"/>
          </a:solidFill>
        </p:spPr>
        <p:txBody>
          <a:bodyPr/>
          <a:lstStyle/>
          <a:p>
            <a:pPr>
              <a:lnSpc>
                <a:spcPct val="90000"/>
              </a:lnSpc>
            </a:pPr>
            <a:r>
              <a:rPr lang="en-US" b="1" dirty="0">
                <a:solidFill>
                  <a:srgbClr val="FF0000"/>
                </a:solidFill>
              </a:rPr>
              <a:t> Notional Syllabus:</a:t>
            </a:r>
            <a:endParaRPr lang="en-US" sz="2000" b="1" dirty="0">
              <a:solidFill>
                <a:srgbClr val="FF0000"/>
              </a:solidFill>
            </a:endParaRPr>
          </a:p>
          <a:p>
            <a:pPr lvl="1">
              <a:lnSpc>
                <a:spcPct val="90000"/>
              </a:lnSpc>
            </a:pPr>
            <a:r>
              <a:rPr lang="en-US" sz="2000" b="1" dirty="0"/>
              <a:t>Conceptual categories called notions (location, duration..) are the basis of organization- sequenced by some sense of chronology or usefulness of each notion (structural and situational sequence may be in background) </a:t>
            </a:r>
            <a:endParaRPr lang="en-US" b="1" dirty="0">
              <a:solidFill>
                <a:srgbClr val="FF0000"/>
              </a:solidFill>
            </a:endParaRPr>
          </a:p>
          <a:p>
            <a:pPr>
              <a:lnSpc>
                <a:spcPct val="90000"/>
              </a:lnSpc>
            </a:pPr>
            <a:r>
              <a:rPr lang="en-US" b="1" dirty="0">
                <a:solidFill>
                  <a:srgbClr val="FF0000"/>
                </a:solidFill>
              </a:rPr>
              <a:t> Skills Syllabus:</a:t>
            </a:r>
            <a:endParaRPr lang="en-US" sz="2000" b="1" dirty="0">
              <a:solidFill>
                <a:srgbClr val="FF0000"/>
              </a:solidFill>
            </a:endParaRPr>
          </a:p>
          <a:p>
            <a:pPr lvl="1">
              <a:lnSpc>
                <a:spcPct val="90000"/>
              </a:lnSpc>
            </a:pPr>
            <a:r>
              <a:rPr lang="en-US" sz="2000" b="1" dirty="0"/>
              <a:t>Skills such as listening, reading, writing, etc.  serve as the basis for organization- sequenced by some sense of chronology or usefulness for each skill (structural and situational sequences may be in background)</a:t>
            </a:r>
          </a:p>
          <a:p>
            <a:pPr>
              <a:lnSpc>
                <a:spcPct val="90000"/>
              </a:lnSpc>
              <a:buFont typeface="Wingdings" pitchFamily="2" charset="2"/>
              <a:buNone/>
            </a:pPr>
            <a:endParaRPr lang="en-US" sz="2000" b="1" dirty="0">
              <a:solidFill>
                <a:srgbClr val="FF0000"/>
              </a:solidFill>
            </a:endParaRPr>
          </a:p>
        </p:txBody>
      </p:sp>
      <p:sp>
        <p:nvSpPr>
          <p:cNvPr id="5" name="TextBox 4"/>
          <p:cNvSpPr txBox="1"/>
          <p:nvPr/>
        </p:nvSpPr>
        <p:spPr>
          <a:xfrm>
            <a:off x="2267744" y="476672"/>
            <a:ext cx="3515065" cy="646331"/>
          </a:xfrm>
          <a:prstGeom prst="rect">
            <a:avLst/>
          </a:prstGeom>
          <a:solidFill>
            <a:schemeClr val="bg1"/>
          </a:solidFill>
        </p:spPr>
        <p:txBody>
          <a:bodyPr wrap="none" rtlCol="0">
            <a:spAutoFit/>
          </a:bodyPr>
          <a:lstStyle/>
          <a:p>
            <a:r>
              <a:rPr lang="en-US" sz="3600" b="1" dirty="0">
                <a:solidFill>
                  <a:srgbClr val="FF3300"/>
                </a:solidFill>
              </a:rPr>
              <a:t>Types of Syllabi</a:t>
            </a:r>
          </a:p>
        </p:txBody>
      </p:sp>
    </p:spTree>
    <p:extLst>
      <p:ext uri="{BB962C8B-B14F-4D97-AF65-F5344CB8AC3E}">
        <p14:creationId xmlns:p14="http://schemas.microsoft.com/office/powerpoint/2010/main" val="28198414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type="body" idx="1"/>
          </p:nvPr>
        </p:nvSpPr>
        <p:spPr>
          <a:solidFill>
            <a:schemeClr val="bg1"/>
          </a:solidFill>
        </p:spPr>
        <p:txBody>
          <a:bodyPr/>
          <a:lstStyle/>
          <a:p>
            <a:r>
              <a:rPr lang="en-US" dirty="0"/>
              <a:t> </a:t>
            </a:r>
            <a:r>
              <a:rPr lang="en-US" b="1" dirty="0">
                <a:solidFill>
                  <a:srgbClr val="FF0000"/>
                </a:solidFill>
              </a:rPr>
              <a:t>Task Syllabus:</a:t>
            </a:r>
          </a:p>
          <a:p>
            <a:pPr lvl="1"/>
            <a:r>
              <a:rPr lang="en-US" b="1" dirty="0"/>
              <a:t>Task or activity-based categories (drawing maps, following directions, following  instructions, etc.) serve as the basis for organization- sequenced by some sense of chronology or usefulness of notions (structural and situational sequences may  be in background)</a:t>
            </a:r>
          </a:p>
        </p:txBody>
      </p:sp>
      <p:sp>
        <p:nvSpPr>
          <p:cNvPr id="5" name="TextBox 4"/>
          <p:cNvSpPr txBox="1"/>
          <p:nvPr/>
        </p:nvSpPr>
        <p:spPr>
          <a:xfrm>
            <a:off x="2267744" y="476672"/>
            <a:ext cx="3515065" cy="646331"/>
          </a:xfrm>
          <a:prstGeom prst="rect">
            <a:avLst/>
          </a:prstGeom>
          <a:solidFill>
            <a:schemeClr val="bg1"/>
          </a:solidFill>
        </p:spPr>
        <p:txBody>
          <a:bodyPr wrap="none" rtlCol="0">
            <a:spAutoFit/>
          </a:bodyPr>
          <a:lstStyle/>
          <a:p>
            <a:r>
              <a:rPr lang="en-US" sz="3600" b="1" dirty="0">
                <a:solidFill>
                  <a:srgbClr val="FF3300"/>
                </a:solidFill>
              </a:rPr>
              <a:t>Types of Syllabi</a:t>
            </a:r>
          </a:p>
        </p:txBody>
      </p:sp>
    </p:spTree>
    <p:extLst>
      <p:ext uri="{BB962C8B-B14F-4D97-AF65-F5344CB8AC3E}">
        <p14:creationId xmlns:p14="http://schemas.microsoft.com/office/powerpoint/2010/main" val="209715421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475656" y="692696"/>
            <a:ext cx="5040560" cy="494928"/>
          </a:xfrm>
        </p:spPr>
        <p:txBody>
          <a:bodyPr>
            <a:normAutofit fontScale="90000"/>
          </a:bodyPr>
          <a:lstStyle/>
          <a:p>
            <a:r>
              <a:rPr lang="en-US" dirty="0">
                <a:solidFill>
                  <a:srgbClr val="FF6600"/>
                </a:solidFill>
              </a:rPr>
              <a:t>    </a:t>
            </a:r>
            <a:r>
              <a:rPr lang="en-US" sz="3200" b="1" dirty="0">
                <a:solidFill>
                  <a:srgbClr val="FF6600"/>
                </a:solidFill>
                <a:latin typeface="Book Antiqua" panose="02040602050305030304" pitchFamily="18" charset="0"/>
              </a:rPr>
              <a:t>Curriculum Development</a:t>
            </a:r>
          </a:p>
        </p:txBody>
      </p:sp>
      <p:sp>
        <p:nvSpPr>
          <p:cNvPr id="20483" name="Text Box 3"/>
          <p:cNvSpPr txBox="1">
            <a:spLocks noChangeArrowheads="1"/>
          </p:cNvSpPr>
          <p:nvPr/>
        </p:nvSpPr>
        <p:spPr bwMode="auto">
          <a:xfrm>
            <a:off x="304800" y="1600200"/>
            <a:ext cx="8839200" cy="4965700"/>
          </a:xfrm>
          <a:prstGeom prst="rect">
            <a:avLst/>
          </a:prstGeom>
          <a:solidFill>
            <a:schemeClr val="bg1"/>
          </a:solidFill>
          <a:ln>
            <a:noFill/>
          </a:ln>
          <a:effectLst/>
        </p:spPr>
        <p:txBody>
          <a:bodyPr>
            <a:spAutoFit/>
          </a:bodyPr>
          <a:lstStyle/>
          <a:p>
            <a:pPr eaLnBrk="1" hangingPunct="1"/>
            <a:r>
              <a:rPr lang="en-US" sz="3200" b="1" dirty="0">
                <a:latin typeface="Times New Roman" pitchFamily="18" charset="0"/>
              </a:rPr>
              <a:t>	Curriculum development is a series of activities that contributes to the growth of consensus among the faculty, staff, administration, and students. This series of curriculum activities will provide a framework that helps teachers to accomplish whatever combination of teaching activities is most suitable in their professional judgment in given situation.</a:t>
            </a:r>
          </a:p>
          <a:p>
            <a:pPr eaLnBrk="1" hangingPunct="1"/>
            <a:endParaRPr lang="en-US" sz="3200" b="1" dirty="0">
              <a:latin typeface="Times New Roman" pitchFamily="18" charset="0"/>
            </a:endParaRPr>
          </a:p>
          <a:p>
            <a:pPr eaLnBrk="1" hangingPunct="1"/>
            <a:r>
              <a:rPr lang="en-US" sz="3200" b="1" dirty="0">
                <a:latin typeface="Times New Roman" pitchFamily="18" charset="0"/>
              </a:rPr>
              <a:t> </a:t>
            </a:r>
          </a:p>
        </p:txBody>
      </p:sp>
    </p:spTree>
    <p:extLst>
      <p:ext uri="{BB962C8B-B14F-4D97-AF65-F5344CB8AC3E}">
        <p14:creationId xmlns:p14="http://schemas.microsoft.com/office/powerpoint/2010/main" val="4186593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381000" y="1981200"/>
            <a:ext cx="8610600" cy="3503613"/>
          </a:xfrm>
          <a:prstGeom prst="rect">
            <a:avLst/>
          </a:prstGeom>
          <a:solidFill>
            <a:schemeClr val="bg1"/>
          </a:solidFill>
          <a:ln>
            <a:noFill/>
          </a:ln>
          <a:effectLst/>
        </p:spPr>
        <p:txBody>
          <a:bodyPr>
            <a:spAutoFit/>
          </a:bodyPr>
          <a:lstStyle/>
          <a:p>
            <a:pPr eaLnBrk="1" hangingPunct="1"/>
            <a:r>
              <a:rPr lang="en-US" sz="3200" b="1" dirty="0">
                <a:latin typeface="Times New Roman" pitchFamily="18" charset="0"/>
              </a:rPr>
              <a:t>	Curriculum development provides a framework that helps students to learn as efficiently and effectively as possible. In a sense, the curriculum design process could be viewed as being made up of the people and paper-moving operations that make the doing of teaching and leaning possible.</a:t>
            </a:r>
          </a:p>
        </p:txBody>
      </p:sp>
      <p:sp>
        <p:nvSpPr>
          <p:cNvPr id="5" name="Rectangle 2"/>
          <p:cNvSpPr>
            <a:spLocks noGrp="1" noChangeArrowheads="1"/>
          </p:cNvSpPr>
          <p:nvPr>
            <p:ph type="title"/>
          </p:nvPr>
        </p:nvSpPr>
        <p:spPr>
          <a:xfrm>
            <a:off x="1475656" y="692696"/>
            <a:ext cx="5040560" cy="494928"/>
          </a:xfrm>
        </p:spPr>
        <p:txBody>
          <a:bodyPr>
            <a:normAutofit fontScale="90000"/>
          </a:bodyPr>
          <a:lstStyle/>
          <a:p>
            <a:r>
              <a:rPr lang="en-US" dirty="0">
                <a:solidFill>
                  <a:srgbClr val="FF6600"/>
                </a:solidFill>
              </a:rPr>
              <a:t>    </a:t>
            </a:r>
            <a:r>
              <a:rPr lang="en-US" sz="3200" b="1" dirty="0">
                <a:solidFill>
                  <a:srgbClr val="FF6600"/>
                </a:solidFill>
                <a:latin typeface="Book Antiqua" panose="02040602050305030304" pitchFamily="18" charset="0"/>
              </a:rPr>
              <a:t>Curriculum Development</a:t>
            </a:r>
          </a:p>
        </p:txBody>
      </p:sp>
    </p:spTree>
    <p:extLst>
      <p:ext uri="{BB962C8B-B14F-4D97-AF65-F5344CB8AC3E}">
        <p14:creationId xmlns:p14="http://schemas.microsoft.com/office/powerpoint/2010/main" val="2705318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sndAc>
          <p:stSnd>
            <p:snd r:embed="rId2" name="chimes.wav"/>
          </p:stSnd>
        </p:sndAc>
      </p:transition>
    </mc:Choice>
    <mc:Fallback xmlns="">
      <p:transition spd="slow">
        <p:fade/>
        <p:sndAc>
          <p:stSnd>
            <p:snd r:embed="rId3" name="chimes.wav"/>
          </p:stSnd>
        </p:sndAc>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TotalTime>
  <Words>986</Words>
  <Application>Microsoft Macintosh PowerPoint</Application>
  <PresentationFormat>On-screen Show (4:3)</PresentationFormat>
  <Paragraphs>112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Book Antiqua</vt:lpstr>
      <vt:lpstr>Bookman Old Style</vt:lpstr>
      <vt:lpstr>Calibri</vt:lpstr>
      <vt:lpstr>Constantia</vt:lpstr>
      <vt:lpstr>Times New Roman</vt:lpstr>
      <vt:lpstr>Wingdings</vt:lpstr>
      <vt:lpstr>Wingdings 2</vt:lpstr>
      <vt:lpstr>Flow</vt:lpstr>
      <vt:lpstr>PowerPoint Presentation</vt:lpstr>
      <vt:lpstr>PowerPoint Presentation</vt:lpstr>
      <vt:lpstr>          SYLLABUS</vt:lpstr>
      <vt:lpstr>PowerPoint Presentation</vt:lpstr>
      <vt:lpstr>PowerPoint Presentation</vt:lpstr>
      <vt:lpstr>PowerPoint Presentation</vt:lpstr>
      <vt:lpstr>PowerPoint Presentation</vt:lpstr>
      <vt:lpstr>    Curriculum Development</vt:lpstr>
      <vt:lpstr>    Curriculum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Sedique Popal</dc:creator>
  <cp:lastModifiedBy>76</cp:lastModifiedBy>
  <cp:revision>5</cp:revision>
  <dcterms:created xsi:type="dcterms:W3CDTF">2014-08-27T02:15:21Z</dcterms:created>
  <dcterms:modified xsi:type="dcterms:W3CDTF">2020-04-24T03:02:36Z</dcterms:modified>
</cp:coreProperties>
</file>